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5" r:id="rId3"/>
    <p:sldId id="258" r:id="rId4"/>
    <p:sldId id="259" r:id="rId5"/>
    <p:sldId id="260" r:id="rId6"/>
    <p:sldId id="261" r:id="rId7"/>
    <p:sldId id="263" r:id="rId8"/>
    <p:sldId id="276" r:id="rId9"/>
    <p:sldId id="273" r:id="rId10"/>
    <p:sldId id="274" r:id="rId11"/>
    <p:sldId id="275" r:id="rId12"/>
    <p:sldId id="264" r:id="rId13"/>
    <p:sldId id="265" r:id="rId14"/>
    <p:sldId id="272" r:id="rId15"/>
    <p:sldId id="277" r:id="rId16"/>
    <p:sldId id="281" r:id="rId17"/>
    <p:sldId id="282" r:id="rId18"/>
    <p:sldId id="270" r:id="rId19"/>
    <p:sldId id="266" r:id="rId20"/>
    <p:sldId id="278" r:id="rId21"/>
    <p:sldId id="284" r:id="rId22"/>
    <p:sldId id="279" r:id="rId23"/>
    <p:sldId id="28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 autoAdjust="0"/>
    <p:restoredTop sz="94563" autoAdjust="0"/>
  </p:normalViewPr>
  <p:slideViewPr>
    <p:cSldViewPr>
      <p:cViewPr varScale="1">
        <p:scale>
          <a:sx n="79" d="100"/>
          <a:sy n="79" d="100"/>
        </p:scale>
        <p:origin x="108" y="10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61DA7-092A-4BAB-9FDD-264B6DD08F0F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C1F45-11F2-451A-B360-DA925FEC676B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61DA7-092A-4BAB-9FDD-264B6DD08F0F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C1F45-11F2-451A-B360-DA925FEC676B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61DA7-092A-4BAB-9FDD-264B6DD08F0F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C1F45-11F2-451A-B360-DA925FEC676B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61DA7-092A-4BAB-9FDD-264B6DD08F0F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C1F45-11F2-451A-B360-DA925FEC676B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61DA7-092A-4BAB-9FDD-264B6DD08F0F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C1F45-11F2-451A-B360-DA925FEC676B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61DA7-092A-4BAB-9FDD-264B6DD08F0F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C1F45-11F2-451A-B360-DA925FEC676B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61DA7-092A-4BAB-9FDD-264B6DD08F0F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C1F45-11F2-451A-B360-DA925FEC676B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61DA7-092A-4BAB-9FDD-264B6DD08F0F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C1F45-11F2-451A-B360-DA925FEC676B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61DA7-092A-4BAB-9FDD-264B6DD08F0F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C1F45-11F2-451A-B360-DA925FEC676B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61DA7-092A-4BAB-9FDD-264B6DD08F0F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C1F45-11F2-451A-B360-DA925FEC676B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61DA7-092A-4BAB-9FDD-264B6DD08F0F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C1F45-11F2-451A-B360-DA925FEC676B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61DA7-092A-4BAB-9FDD-264B6DD08F0F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C1F45-11F2-451A-B360-DA925FEC676B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IMG_7140.mov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Cavin-2 and -3 as tumour suppressors in prostate cancer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Lab Meeting 	11/09/15</a:t>
            </a:r>
          </a:p>
          <a:p>
            <a:endParaRPr lang="en-AU" dirty="0" smtClean="0"/>
          </a:p>
          <a:p>
            <a:r>
              <a:rPr lang="en-AU" dirty="0" smtClean="0"/>
              <a:t>Amanda Oliver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PC3 cavin-3 </a:t>
            </a:r>
            <a:r>
              <a:rPr lang="en-AU" sz="1600" dirty="0" smtClean="0">
                <a:solidFill>
                  <a:srgbClr val="FF0000"/>
                </a:solidFill>
              </a:rPr>
              <a:t>(NOT REPRESENTATIVE)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 smtClean="0"/>
              <a:t>Caveolae</a:t>
            </a:r>
            <a:r>
              <a:rPr lang="en-AU" dirty="0" smtClean="0"/>
              <a:t>?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211669"/>
            <a:ext cx="195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Caveolin-1 positive</a:t>
            </a:r>
          </a:p>
          <a:p>
            <a:r>
              <a:rPr lang="en-AU" dirty="0" smtClean="0"/>
              <a:t>Cavin-1 negative</a:t>
            </a:r>
            <a:endParaRPr lang="en-AU" dirty="0"/>
          </a:p>
        </p:txBody>
      </p:sp>
      <p:grpSp>
        <p:nvGrpSpPr>
          <p:cNvPr id="19" name="Group 18"/>
          <p:cNvGrpSpPr/>
          <p:nvPr/>
        </p:nvGrpSpPr>
        <p:grpSpPr>
          <a:xfrm>
            <a:off x="107504" y="2276872"/>
            <a:ext cx="8964488" cy="3137571"/>
            <a:chOff x="107504" y="2276872"/>
            <a:chExt cx="8964488" cy="3137571"/>
          </a:xfrm>
        </p:grpSpPr>
        <p:pic>
          <p:nvPicPr>
            <p:cNvPr id="2050" name="Picture 2" descr="T:\uqdi\Cancer\Hill Group\Amanda\Cavins data\Confocal\Cavin expression\images\PC3 cavin-3 caveolae not representative.jpg"/>
            <p:cNvPicPr>
              <a:picLocks noChangeAspect="1" noChangeArrowheads="1"/>
            </p:cNvPicPr>
            <p:nvPr/>
          </p:nvPicPr>
          <p:blipFill>
            <a:blip r:embed="rId2" cstate="print"/>
            <a:srcRect l="15709" t="19685" r="8089" b="61457"/>
            <a:stretch>
              <a:fillRect/>
            </a:stretch>
          </p:blipFill>
          <p:spPr bwMode="auto">
            <a:xfrm>
              <a:off x="107504" y="2276872"/>
              <a:ext cx="8964488" cy="3137571"/>
            </a:xfrm>
            <a:prstGeom prst="rect">
              <a:avLst/>
            </a:prstGeom>
            <a:noFill/>
          </p:spPr>
        </p:pic>
        <p:cxnSp>
          <p:nvCxnSpPr>
            <p:cNvPr id="13" name="Straight Arrow Connector 12"/>
            <p:cNvCxnSpPr/>
            <p:nvPr/>
          </p:nvCxnSpPr>
          <p:spPr>
            <a:xfrm flipH="1" flipV="1">
              <a:off x="2267744" y="4221088"/>
              <a:ext cx="288032" cy="36004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1691680" y="4941168"/>
              <a:ext cx="288032" cy="36004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8244408" y="4221088"/>
              <a:ext cx="288032" cy="36004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7668344" y="4941168"/>
              <a:ext cx="288032" cy="36004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452320" y="6237312"/>
            <a:ext cx="1431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Scale = 20</a:t>
            </a:r>
            <a:r>
              <a:rPr lang="el-GR" dirty="0" smtClean="0">
                <a:latin typeface="Calibri"/>
              </a:rPr>
              <a:t>μ</a:t>
            </a:r>
            <a:r>
              <a:rPr lang="en-AU" dirty="0" smtClean="0">
                <a:latin typeface="Calibri"/>
              </a:rPr>
              <a:t>m</a:t>
            </a:r>
            <a:endParaRPr lang="en-A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824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 err="1" smtClean="0"/>
              <a:t>LNCaP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smtClean="0"/>
              <a:t>cells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11669"/>
            <a:ext cx="2019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Caveolin-1 negative</a:t>
            </a:r>
          </a:p>
          <a:p>
            <a:r>
              <a:rPr lang="en-AU" dirty="0" smtClean="0"/>
              <a:t>Cavin-1 negative</a:t>
            </a:r>
            <a:endParaRPr lang="en-AU" dirty="0"/>
          </a:p>
        </p:txBody>
      </p:sp>
      <p:pic>
        <p:nvPicPr>
          <p:cNvPr id="1026" name="Picture 2" descr="T:\uqdi\Cancer\Hill Group\Amanda\Cavins data\Confocal\Cavin expression\images\LNCaP cells.jpg"/>
          <p:cNvPicPr>
            <a:picLocks noChangeAspect="1" noChangeArrowheads="1"/>
          </p:cNvPicPr>
          <p:nvPr/>
        </p:nvPicPr>
        <p:blipFill>
          <a:blip r:embed="rId2" cstate="print"/>
          <a:srcRect l="27623" t="20204" r="23798" b="45448"/>
          <a:stretch>
            <a:fillRect/>
          </a:stretch>
        </p:blipFill>
        <p:spPr bwMode="auto">
          <a:xfrm>
            <a:off x="1962472" y="0"/>
            <a:ext cx="6858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452320" y="116632"/>
            <a:ext cx="1431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Scale = 20</a:t>
            </a:r>
            <a:r>
              <a:rPr lang="el-GR" dirty="0" smtClean="0">
                <a:latin typeface="Calibri"/>
              </a:rPr>
              <a:t>μ</a:t>
            </a:r>
            <a:r>
              <a:rPr lang="en-AU" dirty="0" smtClean="0">
                <a:latin typeface="Calibri"/>
              </a:rPr>
              <a:t>m</a:t>
            </a:r>
            <a:endParaRPr lang="en-A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PC3 shCAV1 </a:t>
            </a:r>
            <a:r>
              <a:rPr lang="en-AU" dirty="0" err="1" smtClean="0"/>
              <a:t>cavin</a:t>
            </a:r>
            <a:r>
              <a:rPr lang="en-AU" dirty="0" smtClean="0"/>
              <a:t> </a:t>
            </a:r>
            <a:r>
              <a:rPr lang="en-AU" dirty="0" err="1" smtClean="0"/>
              <a:t>transfection</a:t>
            </a:r>
            <a:endParaRPr lang="en-AU" dirty="0"/>
          </a:p>
        </p:txBody>
      </p:sp>
      <p:pic>
        <p:nvPicPr>
          <p:cNvPr id="5123" name="Picture 3" descr="T:\uqdi\Cancer\Hill Group\Amanda\Cavins data\PC3 shCAV\transfection\transfections.jpg"/>
          <p:cNvPicPr>
            <a:picLocks noChangeAspect="1" noChangeArrowheads="1"/>
          </p:cNvPicPr>
          <p:nvPr/>
        </p:nvPicPr>
        <p:blipFill>
          <a:blip r:embed="rId2" cstate="print"/>
          <a:srcRect l="7136" t="21033" r="14756" b="35864"/>
          <a:stretch>
            <a:fillRect/>
          </a:stretch>
        </p:blipFill>
        <p:spPr bwMode="auto">
          <a:xfrm>
            <a:off x="1403648" y="1331987"/>
            <a:ext cx="6192688" cy="483331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6211669"/>
            <a:ext cx="2295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Caveolin-1 knockdown</a:t>
            </a:r>
          </a:p>
          <a:p>
            <a:r>
              <a:rPr lang="en-AU" dirty="0" smtClean="0"/>
              <a:t>Cavin-1 negative</a:t>
            </a:r>
            <a:endParaRPr lang="en-A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PC3 shCAV1 </a:t>
            </a:r>
            <a:r>
              <a:rPr lang="en-AU" dirty="0" err="1" smtClean="0"/>
              <a:t>cavin</a:t>
            </a:r>
            <a:r>
              <a:rPr lang="en-AU" dirty="0" smtClean="0"/>
              <a:t> </a:t>
            </a:r>
            <a:r>
              <a:rPr lang="en-AU" dirty="0" err="1" smtClean="0"/>
              <a:t>transfected</a:t>
            </a:r>
            <a:r>
              <a:rPr lang="en-AU" dirty="0" smtClean="0"/>
              <a:t> proliferation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39053"/>
            <a:ext cx="2295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Caveolin-1 knockdown</a:t>
            </a:r>
          </a:p>
          <a:p>
            <a:r>
              <a:rPr lang="en-AU" dirty="0" smtClean="0"/>
              <a:t>Cavin-1 negative</a:t>
            </a:r>
            <a:endParaRPr lang="en-AU" dirty="0"/>
          </a:p>
        </p:txBody>
      </p:sp>
      <p:pic>
        <p:nvPicPr>
          <p:cNvPr id="6" name="Picture 2" descr="T:\uqdi\Cancer\Hill Group\Amanda\Cavins data\PC3 shCAV\transfection blot.jpg"/>
          <p:cNvPicPr>
            <a:picLocks noChangeAspect="1" noChangeArrowheads="1"/>
          </p:cNvPicPr>
          <p:nvPr/>
        </p:nvPicPr>
        <p:blipFill>
          <a:blip r:embed="rId2" cstate="print"/>
          <a:srcRect l="37149" t="41500" r="31418" b="48398"/>
          <a:stretch>
            <a:fillRect/>
          </a:stretch>
        </p:blipFill>
        <p:spPr bwMode="auto">
          <a:xfrm>
            <a:off x="5436096" y="1484784"/>
            <a:ext cx="3707904" cy="1685411"/>
          </a:xfrm>
          <a:prstGeom prst="rect">
            <a:avLst/>
          </a:prstGeom>
          <a:noFill/>
        </p:spPr>
      </p:pic>
      <p:pic>
        <p:nvPicPr>
          <p:cNvPr id="3" name="Picture 2" descr="A:\Cavins data\PC3 shCAV\CAV1 blot.jpg"/>
          <p:cNvPicPr>
            <a:picLocks noChangeAspect="1" noChangeArrowheads="1"/>
          </p:cNvPicPr>
          <p:nvPr/>
        </p:nvPicPr>
        <p:blipFill>
          <a:blip r:embed="rId3" cstate="print"/>
          <a:srcRect l="32854" t="30461" r="32855" b="47314"/>
          <a:stretch>
            <a:fillRect/>
          </a:stretch>
        </p:blipFill>
        <p:spPr bwMode="auto">
          <a:xfrm>
            <a:off x="5436096" y="3290985"/>
            <a:ext cx="3528392" cy="3234359"/>
          </a:xfrm>
          <a:prstGeom prst="rect">
            <a:avLst/>
          </a:prstGeom>
          <a:noFill/>
        </p:spPr>
      </p:pic>
      <p:pic>
        <p:nvPicPr>
          <p:cNvPr id="2051" name="Picture 3" descr="T:\uqdi\Cancer\Hill Group\Amanda\Cavins data\PC3 shCAV\proliferation\PC3 shCAV1 prolif.tif"/>
          <p:cNvPicPr>
            <a:picLocks noChangeAspect="1" noChangeArrowheads="1"/>
          </p:cNvPicPr>
          <p:nvPr/>
        </p:nvPicPr>
        <p:blipFill>
          <a:blip r:embed="rId4" cstate="print"/>
          <a:srcRect t="11475" b="4918"/>
          <a:stretch>
            <a:fillRect/>
          </a:stretch>
        </p:blipFill>
        <p:spPr bwMode="auto">
          <a:xfrm>
            <a:off x="-36512" y="1988840"/>
            <a:ext cx="5603535" cy="33843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Decreased proliferation in PC3 cells</a:t>
            </a:r>
            <a:endParaRPr lang="en-AU" dirty="0"/>
          </a:p>
        </p:txBody>
      </p:sp>
      <p:pic>
        <p:nvPicPr>
          <p:cNvPr id="4" name="Picture 3" descr="C:\Users\smoon\Documents\2014 work\CAVINs_and_Cancer\Cavins_Experiments_cavin2_and_3\DATA organization\Copy of PC3(pro-use mean)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69944" y="1844824"/>
            <a:ext cx="5722536" cy="345638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857710" y="5949280"/>
            <a:ext cx="1106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Harriet &amp; </a:t>
            </a:r>
          </a:p>
          <a:p>
            <a:r>
              <a:rPr lang="en-AU" dirty="0" smtClean="0"/>
              <a:t>Sunny</a:t>
            </a:r>
            <a:endParaRPr lang="en-AU" dirty="0"/>
          </a:p>
        </p:txBody>
      </p:sp>
      <p:pic>
        <p:nvPicPr>
          <p:cNvPr id="6" name="Picture 2" descr="C:\Users\smoon\Documents\2014 work\CAVINs_and_Cancer\Cavins_Experiments_cavin2_and_3\DATA organization\WB-cavins-PC3(Fig1)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591" y="2492896"/>
            <a:ext cx="2222225" cy="249456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6211669"/>
            <a:ext cx="195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Caveolin-1 positive</a:t>
            </a:r>
          </a:p>
          <a:p>
            <a:r>
              <a:rPr lang="en-AU" dirty="0" smtClean="0"/>
              <a:t>Cavin-1 negative</a:t>
            </a:r>
            <a:endParaRPr lang="en-A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LNCaP</a:t>
            </a:r>
            <a:r>
              <a:rPr lang="en-AU" dirty="0" smtClean="0"/>
              <a:t> caveolin-1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11669"/>
            <a:ext cx="195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Caveolin-1 positive</a:t>
            </a:r>
          </a:p>
          <a:p>
            <a:r>
              <a:rPr lang="en-AU" dirty="0" smtClean="0"/>
              <a:t>Cavin-1 negative</a:t>
            </a:r>
            <a:endParaRPr lang="en-AU" dirty="0"/>
          </a:p>
        </p:txBody>
      </p:sp>
      <p:pic>
        <p:nvPicPr>
          <p:cNvPr id="1026" name="Picture 2" descr="T:\uqdi\Cancer\Hill Group\Amanda\Cavins data\LNCaP CAV1\LNCaP CAV1 proliferation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821" y="1412776"/>
            <a:ext cx="6352427" cy="403244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95536" y="5426060"/>
            <a:ext cx="249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from 1 replicate</a:t>
            </a:r>
            <a:endParaRPr lang="en-AU" dirty="0"/>
          </a:p>
        </p:txBody>
      </p:sp>
      <p:pic>
        <p:nvPicPr>
          <p:cNvPr id="2050" name="Picture 2" descr="A:\Cavins data\LNCaP CAV1\LNCaP CAV1 blot.jpg"/>
          <p:cNvPicPr>
            <a:picLocks noChangeAspect="1" noChangeArrowheads="1"/>
          </p:cNvPicPr>
          <p:nvPr/>
        </p:nvPicPr>
        <p:blipFill>
          <a:blip r:embed="rId3" cstate="print"/>
          <a:srcRect l="41427" t="45952" r="35712" b="43272"/>
          <a:stretch>
            <a:fillRect/>
          </a:stretch>
        </p:blipFill>
        <p:spPr bwMode="auto">
          <a:xfrm>
            <a:off x="5436096" y="4149081"/>
            <a:ext cx="3240360" cy="21602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GFP trap</a:t>
            </a:r>
            <a:endParaRPr lang="en-AU" dirty="0"/>
          </a:p>
        </p:txBody>
      </p:sp>
      <p:grpSp>
        <p:nvGrpSpPr>
          <p:cNvPr id="4" name="Group 6"/>
          <p:cNvGrpSpPr/>
          <p:nvPr/>
        </p:nvGrpSpPr>
        <p:grpSpPr>
          <a:xfrm>
            <a:off x="251520" y="1726658"/>
            <a:ext cx="4176464" cy="4726678"/>
            <a:chOff x="3203848" y="332656"/>
            <a:chExt cx="5760640" cy="6166838"/>
          </a:xfrm>
        </p:grpSpPr>
        <p:pic>
          <p:nvPicPr>
            <p:cNvPr id="5" name="Picture 2" descr="T:\uqdi\Cancer\Hill Group\Amanda\Cavins data\GFP trap\Blots\GFP trap test unsorted.jpg"/>
            <p:cNvPicPr>
              <a:picLocks noChangeAspect="1" noChangeArrowheads="1"/>
            </p:cNvPicPr>
            <p:nvPr/>
          </p:nvPicPr>
          <p:blipFill>
            <a:blip r:embed="rId2" cstate="print"/>
            <a:srcRect l="34760" t="28960" r="29649" b="44101"/>
            <a:stretch>
              <a:fillRect/>
            </a:stretch>
          </p:blipFill>
          <p:spPr bwMode="auto">
            <a:xfrm>
              <a:off x="3203848" y="332656"/>
              <a:ext cx="5760640" cy="616683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7308304" y="2420888"/>
              <a:ext cx="1224136" cy="504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2" descr="T:\uqdi\Cancer\Hill Group\Amanda\Cavins data\GFP trap\Blots\GFP trap sorted cells.jpg"/>
          <p:cNvPicPr>
            <a:picLocks noChangeAspect="1" noChangeArrowheads="1"/>
          </p:cNvPicPr>
          <p:nvPr/>
        </p:nvPicPr>
        <p:blipFill>
          <a:blip r:embed="rId3" cstate="print"/>
          <a:srcRect l="29997" t="39217" r="30950" b="27109"/>
          <a:stretch>
            <a:fillRect/>
          </a:stretch>
        </p:blipFill>
        <p:spPr bwMode="auto">
          <a:xfrm>
            <a:off x="4644008" y="1735933"/>
            <a:ext cx="4104456" cy="500543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83568" y="1268760"/>
            <a:ext cx="262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Before FACS sorting</a:t>
            </a:r>
            <a:endParaRPr lang="en-A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652120" y="1239143"/>
            <a:ext cx="2428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After FACS sorting</a:t>
            </a:r>
            <a:endParaRPr lang="en-AU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GFP trap – Mass spec (QTOF)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960" y="1600200"/>
            <a:ext cx="4474840" cy="4525963"/>
          </a:xfrm>
        </p:spPr>
        <p:txBody>
          <a:bodyPr/>
          <a:lstStyle/>
          <a:p>
            <a:r>
              <a:rPr lang="en-AU" sz="2400" dirty="0" smtClean="0"/>
              <a:t>SDPR (cavin-2) identified in all cavin-2 samples</a:t>
            </a:r>
          </a:p>
          <a:p>
            <a:r>
              <a:rPr lang="en-AU" sz="2400" dirty="0" smtClean="0"/>
              <a:t>PRKCDBP (cavin-3) identified in all cavin-3 samples</a:t>
            </a:r>
          </a:p>
          <a:p>
            <a:r>
              <a:rPr lang="en-AU" sz="2400" dirty="0" err="1" smtClean="0"/>
              <a:t>Pleckstrin</a:t>
            </a:r>
            <a:r>
              <a:rPr lang="en-AU" sz="2400" dirty="0" smtClean="0"/>
              <a:t> identified in cavin-2/SDPR sample</a:t>
            </a:r>
          </a:p>
          <a:p>
            <a:pPr>
              <a:buNone/>
            </a:pPr>
            <a:endParaRPr lang="en-AU" dirty="0"/>
          </a:p>
        </p:txBody>
      </p:sp>
      <p:pic>
        <p:nvPicPr>
          <p:cNvPr id="4" name="Picture 3" descr="20150701_AOliver_GFPtrap_cavins_001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1268760"/>
            <a:ext cx="3744416" cy="309634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581128"/>
            <a:ext cx="6529207" cy="1984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48617" y="2348880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L  G  2  3     G  2  3     G  2  3     L  </a:t>
            </a:r>
            <a:r>
              <a:rPr lang="en-AU" dirty="0" err="1" smtClean="0"/>
              <a:t>L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971600" y="2555612"/>
            <a:ext cx="250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Rep 1       Rep 2      Rep 3</a:t>
            </a:r>
            <a:endParaRPr lang="en-A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Transcriptomics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54760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Most significant changes in transcripts for proteins involved in secretion (both cavin-2 and -3)</a:t>
            </a:r>
          </a:p>
          <a:p>
            <a:r>
              <a:rPr lang="en-AU" dirty="0" smtClean="0"/>
              <a:t>TMPRSS4 </a:t>
            </a:r>
            <a:r>
              <a:rPr lang="en-AU" dirty="0" err="1" smtClean="0"/>
              <a:t>downregulated</a:t>
            </a:r>
            <a:r>
              <a:rPr lang="en-AU" dirty="0" smtClean="0"/>
              <a:t> by both cavin-2 and cavin-3</a:t>
            </a:r>
            <a:endParaRPr lang="en-A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3136" y="1412282"/>
            <a:ext cx="4963360" cy="4969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TMPRSS4 blot</a:t>
            </a:r>
            <a:endParaRPr lang="en-AU" dirty="0"/>
          </a:p>
        </p:txBody>
      </p:sp>
      <p:pic>
        <p:nvPicPr>
          <p:cNvPr id="6146" name="Picture 2" descr="T:\uqdi\Cancer\Hill Group\Amanda\Cavins data\tmprss4 blot.jpg"/>
          <p:cNvPicPr>
            <a:picLocks noChangeAspect="1" noChangeArrowheads="1"/>
          </p:cNvPicPr>
          <p:nvPr/>
        </p:nvPicPr>
        <p:blipFill>
          <a:blip r:embed="rId2" cstate="print"/>
          <a:srcRect l="42380" t="45278" r="35712" b="46640"/>
          <a:stretch>
            <a:fillRect/>
          </a:stretch>
        </p:blipFill>
        <p:spPr bwMode="auto">
          <a:xfrm>
            <a:off x="4283968" y="1387730"/>
            <a:ext cx="4464496" cy="2329302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3568" y="1916832"/>
            <a:ext cx="3816424" cy="2088232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AU" dirty="0" err="1" smtClean="0"/>
              <a:t>Transmembrane</a:t>
            </a:r>
            <a:r>
              <a:rPr lang="en-AU" dirty="0" smtClean="0"/>
              <a:t> protease </a:t>
            </a:r>
          </a:p>
          <a:p>
            <a:pPr>
              <a:spcAft>
                <a:spcPts val="600"/>
              </a:spcAft>
            </a:pPr>
            <a:r>
              <a:rPr lang="en-AU" dirty="0" smtClean="0"/>
              <a:t>Involved in epithelial-</a:t>
            </a:r>
            <a:r>
              <a:rPr lang="en-AU" dirty="0" err="1" smtClean="0"/>
              <a:t>mesenchymal</a:t>
            </a:r>
            <a:r>
              <a:rPr lang="en-AU" dirty="0" smtClean="0"/>
              <a:t> transition, migration, invasion and metastasis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3568" y="4005064"/>
            <a:ext cx="6840760" cy="2088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AU" sz="2500" dirty="0" smtClean="0"/>
              <a:t>In prostate cancer expression is higher than adjacent non-cancerous tissue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AU" sz="2500" dirty="0" smtClean="0"/>
              <a:t>↑ expression in pancreatic, thyroid, lung and colorectal cancers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 l="4545" r="24621"/>
          <a:stretch>
            <a:fillRect/>
          </a:stretch>
        </p:blipFill>
        <p:spPr bwMode="auto">
          <a:xfrm rot="5400000">
            <a:off x="5518694" y="466081"/>
            <a:ext cx="2808313" cy="297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35496" y="1268760"/>
            <a:ext cx="576064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 l="14517" r="14969"/>
          <a:stretch>
            <a:fillRect/>
          </a:stretch>
        </p:blipFill>
        <p:spPr bwMode="auto">
          <a:xfrm rot="5400000">
            <a:off x="5524680" y="3412424"/>
            <a:ext cx="2784324" cy="296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miRNA</a:t>
            </a:r>
            <a:r>
              <a:rPr lang="en-AU" dirty="0" smtClean="0"/>
              <a:t> </a:t>
            </a:r>
            <a:r>
              <a:rPr lang="en-AU" dirty="0" err="1" smtClean="0"/>
              <a:t>seq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en-AU" dirty="0" err="1" smtClean="0"/>
              <a:t>miRNA</a:t>
            </a:r>
            <a:r>
              <a:rPr lang="en-AU" dirty="0" smtClean="0"/>
              <a:t> sequencing from GFP, cavin-1, cavin-2 and cavin-3 PC3 cells</a:t>
            </a:r>
          </a:p>
          <a:p>
            <a:endParaRPr lang="en-AU" dirty="0"/>
          </a:p>
        </p:txBody>
      </p:sp>
      <p:pic>
        <p:nvPicPr>
          <p:cNvPr id="4" name="Picture 2" descr="T:\uqdi\Cancer\Hill Group\Amanda\Cavins data\miRNA seq\miR574-5p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2784061"/>
            <a:ext cx="4139952" cy="4073939"/>
          </a:xfrm>
          <a:prstGeom prst="rect">
            <a:avLst/>
          </a:prstGeom>
          <a:noFill/>
        </p:spPr>
      </p:pic>
      <p:pic>
        <p:nvPicPr>
          <p:cNvPr id="5" name="Picture 2" descr="T:\uqdi\Cancer\Hill Group\Amanda\Cavins data\miRNA seq\miR363-3p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822262"/>
            <a:ext cx="4104456" cy="39191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miRNA</a:t>
            </a:r>
            <a:r>
              <a:rPr lang="en-AU" dirty="0" smtClean="0"/>
              <a:t> </a:t>
            </a:r>
            <a:r>
              <a:rPr lang="en-AU" dirty="0" err="1" smtClean="0"/>
              <a:t>seq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41148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AU" sz="2800" dirty="0" smtClean="0">
                <a:latin typeface="Calibri"/>
              </a:rPr>
              <a:t>miR363-3p</a:t>
            </a:r>
          </a:p>
          <a:p>
            <a:pPr>
              <a:buNone/>
            </a:pPr>
            <a:r>
              <a:rPr lang="en-AU" sz="2800" dirty="0" smtClean="0">
                <a:latin typeface="Calibri"/>
              </a:rPr>
              <a:t>Down regulated by </a:t>
            </a:r>
            <a:r>
              <a:rPr lang="en-AU" sz="2800" dirty="0" err="1" smtClean="0">
                <a:latin typeface="Calibri"/>
              </a:rPr>
              <a:t>cavins</a:t>
            </a:r>
            <a:r>
              <a:rPr lang="en-AU" sz="2800" dirty="0" smtClean="0">
                <a:latin typeface="Calibri"/>
              </a:rPr>
              <a:t> – tumour promoting?</a:t>
            </a:r>
          </a:p>
          <a:p>
            <a:r>
              <a:rPr lang="en-AU" sz="2000" dirty="0" smtClean="0">
                <a:latin typeface="Calibri"/>
              </a:rPr>
              <a:t>Unknown function</a:t>
            </a:r>
          </a:p>
          <a:p>
            <a:r>
              <a:rPr lang="en-AU" sz="2000" dirty="0" smtClean="0">
                <a:latin typeface="Calibri"/>
              </a:rPr>
              <a:t>↓ in gastric cancer</a:t>
            </a:r>
            <a:r>
              <a:rPr lang="en-AU" sz="2000" dirty="0" smtClean="0"/>
              <a:t>, clear cell renal cell carcinoma (</a:t>
            </a:r>
            <a:r>
              <a:rPr lang="en-AU" sz="2000" dirty="0" err="1" smtClean="0"/>
              <a:t>ccRCC</a:t>
            </a:r>
            <a:r>
              <a:rPr lang="en-AU" sz="2000" dirty="0" smtClean="0"/>
              <a:t>) and colorectal cancer </a:t>
            </a:r>
          </a:p>
          <a:p>
            <a:r>
              <a:rPr lang="en-AU" sz="2000" dirty="0" smtClean="0">
                <a:latin typeface="Calibri"/>
              </a:rPr>
              <a:t>↑ in </a:t>
            </a:r>
            <a:r>
              <a:rPr lang="en-AU" sz="2000" dirty="0" err="1" smtClean="0">
                <a:latin typeface="Calibri"/>
              </a:rPr>
              <a:t>adenocarcinoma</a:t>
            </a:r>
            <a:r>
              <a:rPr lang="en-AU" sz="2000" dirty="0" smtClean="0">
                <a:latin typeface="Calibri"/>
              </a:rPr>
              <a:t> of the uterine cervix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33664" y="1340768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800" dirty="0" smtClean="0">
                <a:latin typeface="Calibri"/>
              </a:rPr>
              <a:t>miR574-5p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800" dirty="0" err="1" smtClean="0">
                <a:latin typeface="Calibri"/>
              </a:rPr>
              <a:t>Upregulated</a:t>
            </a:r>
            <a:r>
              <a:rPr lang="en-AU" sz="2800" dirty="0" smtClean="0">
                <a:latin typeface="Calibri"/>
              </a:rPr>
              <a:t> by </a:t>
            </a:r>
            <a:r>
              <a:rPr lang="en-AU" sz="2800" dirty="0" err="1" smtClean="0">
                <a:latin typeface="Calibri"/>
              </a:rPr>
              <a:t>cavins</a:t>
            </a:r>
            <a:r>
              <a:rPr lang="en-AU" sz="2800" dirty="0" smtClean="0">
                <a:latin typeface="Calibri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800" dirty="0" smtClean="0">
                <a:latin typeface="Calibri"/>
              </a:rPr>
              <a:t>	– tumour suppressor?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dirty="0" err="1" smtClean="0">
                <a:latin typeface="Calibri"/>
              </a:rPr>
              <a:t>Supressor</a:t>
            </a:r>
            <a:r>
              <a:rPr lang="en-AU" dirty="0" smtClean="0">
                <a:latin typeface="Calibri"/>
              </a:rPr>
              <a:t> of metastasis in colorectal cancer (negative regulation of MACC1)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dirty="0" smtClean="0">
                <a:latin typeface="Calibri"/>
              </a:rPr>
              <a:t>↑ in lung cancer down-regulating checkpoint suppressor 1 via TLR9 signalling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Enriched in extracellular</a:t>
            </a:r>
            <a:r>
              <a:rPr kumimoji="0" lang="en-AU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vesicles from colon cancer cells</a:t>
            </a:r>
            <a:endParaRPr kumimoji="0" lang="en-AU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dirty="0" smtClean="0">
                <a:latin typeface="Calibri"/>
              </a:rPr>
              <a:t>miR574-3p implicated in cancer (↓ colorectal cancer x2, ↑ </a:t>
            </a:r>
            <a:r>
              <a:rPr lang="en-AU" dirty="0" err="1" smtClean="0">
                <a:latin typeface="Calibri"/>
              </a:rPr>
              <a:t>osteosarcoma</a:t>
            </a:r>
            <a:r>
              <a:rPr lang="en-AU" dirty="0" smtClean="0">
                <a:latin typeface="Calibri"/>
              </a:rPr>
              <a:t> and HNSCC x2)</a:t>
            </a:r>
            <a:endParaRPr kumimoji="0" lang="en-AU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2" descr="T:\uqdi\Cancer\Hill Group\Amanda\Cavins data\miRNA seq\miR574-5p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4941168"/>
            <a:ext cx="1584176" cy="1558916"/>
          </a:xfrm>
          <a:prstGeom prst="rect">
            <a:avLst/>
          </a:prstGeom>
          <a:noFill/>
        </p:spPr>
      </p:pic>
      <p:pic>
        <p:nvPicPr>
          <p:cNvPr id="6" name="Picture 2" descr="T:\uqdi\Cancer\Hill Group\Amanda\Cavins data\miRNA seq\miR363-3p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941168"/>
            <a:ext cx="1553526" cy="14833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Future directions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 smtClean="0"/>
              <a:t>Orbitrap</a:t>
            </a:r>
            <a:r>
              <a:rPr lang="en-AU" dirty="0" smtClean="0"/>
              <a:t> for GFP-trap samples </a:t>
            </a:r>
          </a:p>
          <a:p>
            <a:r>
              <a:rPr lang="en-AU" dirty="0" smtClean="0"/>
              <a:t>Proteomics on secreted proteins</a:t>
            </a:r>
          </a:p>
          <a:p>
            <a:r>
              <a:rPr lang="en-AU" dirty="0" smtClean="0"/>
              <a:t>Validation of miR-363-3p and miR-574-5p levels by </a:t>
            </a:r>
            <a:r>
              <a:rPr lang="en-AU" dirty="0" err="1" smtClean="0"/>
              <a:t>qPCR</a:t>
            </a:r>
            <a:endParaRPr lang="en-AU" dirty="0" smtClean="0"/>
          </a:p>
          <a:p>
            <a:endParaRPr lang="en-A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IMG_7140.mo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371534" y="260648"/>
            <a:ext cx="8448938" cy="6336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Caveolar</a:t>
            </a:r>
            <a:r>
              <a:rPr lang="en-AU" dirty="0" smtClean="0"/>
              <a:t> proteins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4690864" cy="518457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</a:pPr>
            <a:r>
              <a:rPr lang="en-AU" sz="2400" dirty="0" err="1" smtClean="0"/>
              <a:t>Caveolae</a:t>
            </a:r>
            <a:r>
              <a:rPr lang="en-AU" sz="2400" dirty="0" smtClean="0"/>
              <a:t> – small invaginations in lipid rafts</a:t>
            </a:r>
          </a:p>
          <a:p>
            <a:pPr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</a:pPr>
            <a:r>
              <a:rPr lang="en-AU" sz="2400" dirty="0" err="1" smtClean="0"/>
              <a:t>Caveolins</a:t>
            </a:r>
            <a:r>
              <a:rPr lang="en-AU" sz="2400" dirty="0" smtClean="0"/>
              <a:t> and </a:t>
            </a:r>
            <a:r>
              <a:rPr lang="en-AU" sz="2400" dirty="0" err="1" smtClean="0"/>
              <a:t>cavins</a:t>
            </a:r>
            <a:r>
              <a:rPr lang="en-AU" sz="2400" dirty="0" smtClean="0"/>
              <a:t> involved in formation</a:t>
            </a:r>
          </a:p>
          <a:p>
            <a:pPr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</a:pPr>
            <a:r>
              <a:rPr lang="en-AU" sz="2400" dirty="0" smtClean="0"/>
              <a:t>Caveolin-1  (CAV1) and cavin-1 are essential for formation </a:t>
            </a:r>
            <a:r>
              <a:rPr lang="en-AU" sz="1400" dirty="0" smtClean="0"/>
              <a:t>(Hill et al. 2008)</a:t>
            </a:r>
          </a:p>
          <a:p>
            <a:pPr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</a:pPr>
            <a:r>
              <a:rPr lang="en-AU" sz="2400" dirty="0" smtClean="0"/>
              <a:t>CAV1 expression increases </a:t>
            </a:r>
            <a:r>
              <a:rPr lang="en-AU" sz="2400" dirty="0" err="1" smtClean="0"/>
              <a:t>tumourigenesis</a:t>
            </a:r>
            <a:r>
              <a:rPr lang="en-AU" sz="2400" dirty="0" smtClean="0"/>
              <a:t> in prostate cancer cells</a:t>
            </a:r>
          </a:p>
          <a:p>
            <a:pPr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</a:pPr>
            <a:r>
              <a:rPr lang="en-AU" sz="2400" dirty="0" smtClean="0"/>
              <a:t>Cavin-1 attenuates CAV1 tumour promotion </a:t>
            </a:r>
            <a:r>
              <a:rPr lang="en-AU" sz="1400" dirty="0" smtClean="0"/>
              <a:t>(Moon et al. 2013)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58" r="48420"/>
          <a:stretch>
            <a:fillRect/>
          </a:stretch>
        </p:blipFill>
        <p:spPr bwMode="auto">
          <a:xfrm>
            <a:off x="5148064" y="1124743"/>
            <a:ext cx="3672408" cy="5688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AU" dirty="0" smtClean="0"/>
              <a:t>Cavin-2 and -3 in cancer </a:t>
            </a:r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3275856" y="1340768"/>
            <a:ext cx="5796136" cy="5328592"/>
            <a:chOff x="3635896" y="1268760"/>
            <a:chExt cx="5508104" cy="5040560"/>
          </a:xfrm>
        </p:grpSpPr>
        <p:pic>
          <p:nvPicPr>
            <p:cNvPr id="4" name="Picture 2" descr="Unfortunately we are unable to provide accessible alternative text for this. If you require assistance to access this image, or to obtain a text description, please contact npg@nature.co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35896" y="1268760"/>
              <a:ext cx="5205481" cy="4965228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3635896" y="3212976"/>
              <a:ext cx="2664296" cy="26642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6" name="Picture 2" descr="Unfortunately we are unable to provide accessible alternative text for this. If you require assistance to access this image, or to obtain a text description, please contact npg@nature.com"/>
            <p:cNvPicPr>
              <a:picLocks noChangeAspect="1" noChangeArrowheads="1"/>
            </p:cNvPicPr>
            <p:nvPr/>
          </p:nvPicPr>
          <p:blipFill>
            <a:blip r:embed="rId2" cstate="print"/>
            <a:srcRect l="3989" t="67993" r="71111" b="7353"/>
            <a:stretch>
              <a:fillRect/>
            </a:stretch>
          </p:blipFill>
          <p:spPr bwMode="auto">
            <a:xfrm>
              <a:off x="7847856" y="5085184"/>
              <a:ext cx="1296144" cy="1224136"/>
            </a:xfrm>
            <a:prstGeom prst="rect">
              <a:avLst/>
            </a:prstGeom>
            <a:noFill/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4402832" cy="540060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AU" sz="2900" dirty="0" smtClean="0"/>
              <a:t>In </a:t>
            </a:r>
            <a:r>
              <a:rPr lang="en-AU" sz="2900" dirty="0" err="1" smtClean="0"/>
              <a:t>caveolae</a:t>
            </a:r>
            <a:r>
              <a:rPr lang="en-AU" sz="2900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n-AU" sz="2500" dirty="0" smtClean="0"/>
              <a:t>Cavin-2 involved in </a:t>
            </a:r>
            <a:r>
              <a:rPr lang="en-AU" sz="2500" dirty="0" err="1" smtClean="0"/>
              <a:t>tubulation</a:t>
            </a:r>
            <a:r>
              <a:rPr lang="en-AU" sz="2500" dirty="0" smtClean="0"/>
              <a:t> and elongation</a:t>
            </a:r>
          </a:p>
          <a:p>
            <a:pPr lvl="1">
              <a:spcAft>
                <a:spcPts val="600"/>
              </a:spcAft>
            </a:pPr>
            <a:r>
              <a:rPr lang="en-AU" sz="2500" dirty="0" smtClean="0"/>
              <a:t>Cavin-3 involved in internalisation and trafficking</a:t>
            </a:r>
          </a:p>
          <a:p>
            <a:pPr>
              <a:spcAft>
                <a:spcPts val="600"/>
              </a:spcAft>
            </a:pPr>
            <a:r>
              <a:rPr lang="en-AU" sz="2900" dirty="0" smtClean="0"/>
              <a:t>Both are down regulated in various cancers</a:t>
            </a:r>
          </a:p>
          <a:p>
            <a:pPr>
              <a:spcAft>
                <a:spcPts val="600"/>
              </a:spcAft>
            </a:pPr>
            <a:r>
              <a:rPr lang="en-AU" sz="2900" dirty="0" smtClean="0"/>
              <a:t>Cavin-2 expression (mRNA and protein levels) down regulated in prostate cancer tissues compared to normal </a:t>
            </a:r>
            <a:r>
              <a:rPr lang="en-AU" sz="1700" dirty="0" smtClean="0"/>
              <a:t>(</a:t>
            </a:r>
            <a:r>
              <a:rPr lang="en-AU" sz="1700" dirty="0" err="1" smtClean="0"/>
              <a:t>Altintas</a:t>
            </a:r>
            <a:r>
              <a:rPr lang="en-AU" sz="1700" dirty="0" smtClean="0"/>
              <a:t> </a:t>
            </a:r>
            <a:r>
              <a:rPr lang="en-AU" sz="1700" i="1" dirty="0" smtClean="0"/>
              <a:t>et al.</a:t>
            </a:r>
            <a:r>
              <a:rPr lang="en-AU" sz="1700" dirty="0" smtClean="0"/>
              <a:t>, </a:t>
            </a:r>
            <a:r>
              <a:rPr lang="en-AU" sz="1700" dirty="0" err="1" smtClean="0"/>
              <a:t>PLoS</a:t>
            </a:r>
            <a:r>
              <a:rPr lang="en-AU" sz="1700" dirty="0" smtClean="0"/>
              <a:t> One</a:t>
            </a:r>
            <a:r>
              <a:rPr lang="en-AU" sz="1700" i="1" dirty="0" smtClean="0"/>
              <a:t> </a:t>
            </a:r>
            <a:r>
              <a:rPr lang="en-AU" sz="1700" dirty="0" smtClean="0"/>
              <a:t>2013, Li </a:t>
            </a:r>
            <a:r>
              <a:rPr lang="en-AU" sz="1700" i="1" dirty="0" smtClean="0"/>
              <a:t>et al.</a:t>
            </a:r>
            <a:r>
              <a:rPr lang="en-AU" sz="1700" dirty="0" smtClean="0"/>
              <a:t>, Cancer Science</a:t>
            </a:r>
            <a:r>
              <a:rPr lang="en-AU" sz="1700" i="1" dirty="0" smtClean="0"/>
              <a:t> </a:t>
            </a:r>
            <a:r>
              <a:rPr lang="en-AU" sz="1700" dirty="0" smtClean="0"/>
              <a:t>2008)</a:t>
            </a:r>
            <a:endParaRPr lang="en-AU" sz="2900" dirty="0" smtClean="0"/>
          </a:p>
          <a:p>
            <a:pPr>
              <a:spcAft>
                <a:spcPts val="600"/>
              </a:spcAft>
            </a:pPr>
            <a:r>
              <a:rPr lang="en-AU" sz="2900" dirty="0" smtClean="0"/>
              <a:t>Cavin-3 </a:t>
            </a:r>
            <a:r>
              <a:rPr lang="en-AU" sz="2900" dirty="0" err="1" smtClean="0"/>
              <a:t>downregulated</a:t>
            </a:r>
            <a:r>
              <a:rPr lang="en-AU" sz="2900" dirty="0" smtClean="0"/>
              <a:t> by promoter </a:t>
            </a:r>
            <a:r>
              <a:rPr lang="en-AU" sz="2900" dirty="0" err="1" smtClean="0"/>
              <a:t>hypermethylation</a:t>
            </a:r>
            <a:r>
              <a:rPr lang="en-AU" sz="2900" dirty="0" smtClean="0"/>
              <a:t> in prostate cancer cell lines compared to normal prostate epithelia </a:t>
            </a:r>
            <a:r>
              <a:rPr lang="en-AU" sz="1700" dirty="0" smtClean="0"/>
              <a:t>(</a:t>
            </a:r>
            <a:r>
              <a:rPr lang="en-AU" sz="1700" dirty="0" err="1" smtClean="0"/>
              <a:t>Mishra</a:t>
            </a:r>
            <a:r>
              <a:rPr lang="en-AU" sz="1700" dirty="0" smtClean="0"/>
              <a:t> </a:t>
            </a:r>
            <a:r>
              <a:rPr lang="en-AU" sz="1700" i="1" dirty="0" smtClean="0"/>
              <a:t>et al.</a:t>
            </a:r>
            <a:r>
              <a:rPr lang="en-AU" sz="1700" dirty="0" smtClean="0"/>
              <a:t>, Mol. Cancer </a:t>
            </a:r>
            <a:r>
              <a:rPr lang="en-AU" sz="1700" dirty="0" err="1" smtClean="0"/>
              <a:t>Ther</a:t>
            </a:r>
            <a:r>
              <a:rPr lang="en-AU" sz="1700" dirty="0" smtClean="0"/>
              <a:t>.</a:t>
            </a:r>
            <a:r>
              <a:rPr lang="en-AU" sz="1700" i="1" dirty="0" smtClean="0"/>
              <a:t> </a:t>
            </a:r>
            <a:r>
              <a:rPr lang="en-AU" sz="1700" dirty="0" smtClean="0"/>
              <a:t>2010)</a:t>
            </a:r>
            <a:endParaRPr lang="en-AU" sz="2900" dirty="0" smtClean="0"/>
          </a:p>
          <a:p>
            <a:pPr>
              <a:spcAft>
                <a:spcPts val="600"/>
              </a:spcAft>
            </a:pPr>
            <a:endParaRPr lang="en-A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Recap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Cavin-2 </a:t>
            </a:r>
            <a:r>
              <a:rPr lang="en-AU" dirty="0" smtClean="0">
                <a:latin typeface="Calibri"/>
              </a:rPr>
              <a:t>↓ </a:t>
            </a:r>
            <a:r>
              <a:rPr lang="en-AU" dirty="0" smtClean="0"/>
              <a:t>in </a:t>
            </a:r>
            <a:r>
              <a:rPr lang="en-AU" dirty="0" err="1" smtClean="0"/>
              <a:t>PCa</a:t>
            </a:r>
            <a:r>
              <a:rPr lang="en-AU" dirty="0" smtClean="0"/>
              <a:t> epithelia (ns) and </a:t>
            </a:r>
            <a:r>
              <a:rPr lang="en-AU" dirty="0" err="1" smtClean="0"/>
              <a:t>stroma</a:t>
            </a:r>
            <a:endParaRPr lang="en-AU" dirty="0" smtClean="0"/>
          </a:p>
          <a:p>
            <a:r>
              <a:rPr lang="en-AU" dirty="0" smtClean="0"/>
              <a:t>Cavin-3 </a:t>
            </a:r>
            <a:r>
              <a:rPr lang="en-AU" dirty="0" smtClean="0">
                <a:latin typeface="Calibri"/>
              </a:rPr>
              <a:t>↓ in </a:t>
            </a:r>
            <a:r>
              <a:rPr lang="en-AU" dirty="0" err="1" smtClean="0">
                <a:latin typeface="Calibri"/>
              </a:rPr>
              <a:t>PCa</a:t>
            </a:r>
            <a:r>
              <a:rPr lang="en-AU" dirty="0" smtClean="0">
                <a:latin typeface="Calibri"/>
              </a:rPr>
              <a:t> epithelia and </a:t>
            </a:r>
            <a:r>
              <a:rPr lang="en-AU" dirty="0" err="1" smtClean="0">
                <a:latin typeface="Calibri"/>
              </a:rPr>
              <a:t>stroma</a:t>
            </a:r>
            <a:endParaRPr lang="en-AU" dirty="0" smtClean="0">
              <a:latin typeface="Calibri"/>
            </a:endParaRPr>
          </a:p>
          <a:p>
            <a:r>
              <a:rPr lang="en-AU" dirty="0" smtClean="0">
                <a:latin typeface="Calibri"/>
              </a:rPr>
              <a:t>Cavin-2 and -3 not expressed in most prostate cancer cell lines</a:t>
            </a:r>
          </a:p>
          <a:p>
            <a:r>
              <a:rPr lang="en-AU" dirty="0" smtClean="0"/>
              <a:t>Cavin-2 and -3 expression in PC3 cells (+CAV1, - cavin-1) decreased</a:t>
            </a:r>
          </a:p>
          <a:p>
            <a:pPr lvl="1"/>
            <a:r>
              <a:rPr lang="en-AU" dirty="0" smtClean="0"/>
              <a:t>Migration</a:t>
            </a:r>
          </a:p>
          <a:p>
            <a:pPr lvl="1"/>
            <a:r>
              <a:rPr lang="en-AU" dirty="0" smtClean="0"/>
              <a:t>Proliferation</a:t>
            </a:r>
          </a:p>
          <a:p>
            <a:pPr lvl="1"/>
            <a:r>
              <a:rPr lang="en-AU" dirty="0" smtClean="0"/>
              <a:t>Anchorage independent growth</a:t>
            </a:r>
          </a:p>
          <a:p>
            <a:r>
              <a:rPr lang="en-AU" dirty="0" smtClean="0"/>
              <a:t>Mechanism?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PC3 and </a:t>
            </a:r>
            <a:r>
              <a:rPr lang="en-AU" dirty="0" err="1" smtClean="0"/>
              <a:t>LNCaP</a:t>
            </a:r>
            <a:r>
              <a:rPr lang="en-AU" dirty="0" smtClean="0"/>
              <a:t> cell lines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AU" dirty="0" smtClean="0"/>
              <a:t>PC3 – CAV1 but no cavin-1</a:t>
            </a:r>
          </a:p>
          <a:p>
            <a:r>
              <a:rPr lang="en-AU" dirty="0" err="1" smtClean="0"/>
              <a:t>LNCaP</a:t>
            </a:r>
            <a:r>
              <a:rPr lang="en-AU" dirty="0" smtClean="0"/>
              <a:t> – no CAV1 or cavin-1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5157192"/>
            <a:ext cx="4817913" cy="109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956509"/>
            <a:ext cx="4822676" cy="112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580112" y="2852936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PC3 cells</a:t>
            </a:r>
            <a:endParaRPr lang="en-A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5508521"/>
            <a:ext cx="299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PC3 shCAV1 cells</a:t>
            </a:r>
            <a:endParaRPr lang="en-A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0112" y="5085184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LNCaP</a:t>
            </a:r>
            <a:r>
              <a:rPr lang="en-AU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cells</a:t>
            </a:r>
            <a:endParaRPr lang="en-A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112" y="3212976"/>
            <a:ext cx="3042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LNCaP</a:t>
            </a:r>
            <a:r>
              <a:rPr lang="en-AU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CAV1 cells</a:t>
            </a:r>
            <a:endParaRPr lang="en-A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059832" y="4293096"/>
            <a:ext cx="0" cy="7200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59832" y="4397042"/>
            <a:ext cx="920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– CAV1</a:t>
            </a:r>
            <a:endParaRPr lang="en-AU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LNCaP</a:t>
            </a:r>
            <a:r>
              <a:rPr lang="en-AU" dirty="0" smtClean="0"/>
              <a:t> proliferation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11669"/>
            <a:ext cx="2019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Caveolin-1 negative</a:t>
            </a:r>
          </a:p>
          <a:p>
            <a:r>
              <a:rPr lang="en-AU" dirty="0" smtClean="0"/>
              <a:t>Cavin-1 negative</a:t>
            </a:r>
            <a:endParaRPr lang="en-AU" dirty="0"/>
          </a:p>
        </p:txBody>
      </p:sp>
      <p:pic>
        <p:nvPicPr>
          <p:cNvPr id="6" name="Picture 5" descr="C:\Users\smoon\Documents\2014 work\CAVINs_and_Cancer\Cavins_Experiments_cavin2_and_3\DATA organization\Copy of PC3(pro-use mean)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5450" y="2204864"/>
            <a:ext cx="4053461" cy="2448272"/>
          </a:xfrm>
          <a:prstGeom prst="rect">
            <a:avLst/>
          </a:prstGeom>
          <a:noFill/>
        </p:spPr>
      </p:pic>
      <p:pic>
        <p:nvPicPr>
          <p:cNvPr id="3" name="Picture 2" descr="T:\uqdi\Cancer\Hill Group\Amanda\Cavins data\LNCaP\LNCaP prolif\LNCaP prolif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1203482"/>
            <a:ext cx="5400600" cy="4744452"/>
          </a:xfrm>
          <a:prstGeom prst="rect">
            <a:avLst/>
          </a:prstGeom>
          <a:noFill/>
        </p:spPr>
      </p:pic>
      <p:pic>
        <p:nvPicPr>
          <p:cNvPr id="2051" name="Picture 3" descr="T:\uqdi\Cancer\Hill Group\Amanda\Cavins data\LNCaP\LNCaP stable cavin expression.jpg"/>
          <p:cNvPicPr>
            <a:picLocks noChangeAspect="1" noChangeArrowheads="1"/>
          </p:cNvPicPr>
          <p:nvPr/>
        </p:nvPicPr>
        <p:blipFill>
          <a:blip r:embed="rId4" cstate="print"/>
          <a:srcRect l="42380" t="23053" r="31902" b="68192"/>
          <a:stretch>
            <a:fillRect/>
          </a:stretch>
        </p:blipFill>
        <p:spPr bwMode="auto">
          <a:xfrm>
            <a:off x="5206732" y="4964082"/>
            <a:ext cx="3541732" cy="170527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124271" y="1979548"/>
            <a:ext cx="17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PC3 proliferation</a:t>
            </a:r>
            <a:endParaRPr lang="en-A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Anchorage independent growth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11669"/>
            <a:ext cx="2019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Caveolin-1 negative</a:t>
            </a:r>
          </a:p>
          <a:p>
            <a:r>
              <a:rPr lang="en-AU" dirty="0" smtClean="0"/>
              <a:t>Cavin-1 negative</a:t>
            </a:r>
            <a:endParaRPr lang="en-AU" dirty="0"/>
          </a:p>
        </p:txBody>
      </p:sp>
      <p:pic>
        <p:nvPicPr>
          <p:cNvPr id="1026" name="Picture 2" descr="A:\Cavins data\LNCaP\AIG assay\AIG all replicates.jpg"/>
          <p:cNvPicPr>
            <a:picLocks noChangeAspect="1" noChangeArrowheads="1"/>
          </p:cNvPicPr>
          <p:nvPr/>
        </p:nvPicPr>
        <p:blipFill>
          <a:blip r:embed="rId2" cstate="print"/>
          <a:srcRect l="22377" t="20359" r="13804" b="35191"/>
          <a:stretch>
            <a:fillRect/>
          </a:stretch>
        </p:blipFill>
        <p:spPr bwMode="auto">
          <a:xfrm>
            <a:off x="4211960" y="1628800"/>
            <a:ext cx="4605238" cy="4536504"/>
          </a:xfrm>
          <a:prstGeom prst="rect">
            <a:avLst/>
          </a:prstGeom>
          <a:noFill/>
        </p:spPr>
      </p:pic>
      <p:pic>
        <p:nvPicPr>
          <p:cNvPr id="1027" name="Picture 3" descr="T:\uqdi\Cancer\Hill Group\Amanda\Cavins data\LNCaP\AIG assay\AIG assay grap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204864"/>
            <a:ext cx="3600400" cy="35920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76" y="86767"/>
            <a:ext cx="7772400" cy="1470025"/>
          </a:xfrm>
        </p:spPr>
        <p:txBody>
          <a:bodyPr/>
          <a:lstStyle/>
          <a:p>
            <a:pPr algn="l"/>
            <a:r>
              <a:rPr lang="en-AU" dirty="0" smtClean="0"/>
              <a:t>PC3 </a:t>
            </a:r>
            <a:br>
              <a:rPr lang="en-AU" dirty="0" smtClean="0"/>
            </a:br>
            <a:r>
              <a:rPr lang="en-AU" dirty="0" smtClean="0"/>
              <a:t>cells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074" name="Picture 2" descr="T:\uqdi\Cancer\Hill Group\Amanda\Cavins data\Confocal\Cavin expression\images\PC3 cells.jpg"/>
          <p:cNvPicPr>
            <a:picLocks noChangeAspect="1" noChangeArrowheads="1"/>
          </p:cNvPicPr>
          <p:nvPr/>
        </p:nvPicPr>
        <p:blipFill>
          <a:blip r:embed="rId2" cstate="print"/>
          <a:srcRect l="31902" t="17921" r="19519" b="47313"/>
          <a:stretch>
            <a:fillRect/>
          </a:stretch>
        </p:blipFill>
        <p:spPr bwMode="auto">
          <a:xfrm>
            <a:off x="2267744" y="-27384"/>
            <a:ext cx="6739968" cy="682186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6211669"/>
            <a:ext cx="195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Caveolin-1 positive</a:t>
            </a:r>
          </a:p>
          <a:p>
            <a:r>
              <a:rPr lang="en-AU" dirty="0" smtClean="0"/>
              <a:t>Cavin-1 negative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7452320" y="116632"/>
            <a:ext cx="1431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Scale = 20</a:t>
            </a:r>
            <a:r>
              <a:rPr lang="el-GR" dirty="0" smtClean="0">
                <a:latin typeface="Calibri"/>
              </a:rPr>
              <a:t>μ</a:t>
            </a:r>
            <a:r>
              <a:rPr lang="en-AU" dirty="0" smtClean="0">
                <a:latin typeface="Calibri"/>
              </a:rPr>
              <a:t>m</a:t>
            </a:r>
            <a:endParaRPr lang="en-A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513</Words>
  <Application>Microsoft Office PowerPoint</Application>
  <PresentationFormat>On-screen Show (4:3)</PresentationFormat>
  <Paragraphs>105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Cavin-2 and -3 as tumour suppressors in prostate cancer</vt:lpstr>
      <vt:lpstr>PowerPoint Presentation</vt:lpstr>
      <vt:lpstr>Caveolar proteins</vt:lpstr>
      <vt:lpstr>Cavin-2 and -3 in cancer </vt:lpstr>
      <vt:lpstr>Recap</vt:lpstr>
      <vt:lpstr>PC3 and LNCaP cell lines</vt:lpstr>
      <vt:lpstr>LNCaP proliferation</vt:lpstr>
      <vt:lpstr>Anchorage independent growth</vt:lpstr>
      <vt:lpstr>PC3  cells</vt:lpstr>
      <vt:lpstr>PC3 cavin-3 (NOT REPRESENTATIVE)</vt:lpstr>
      <vt:lpstr>LNCaP  cells</vt:lpstr>
      <vt:lpstr>PC3 shCAV1 cavin transfection</vt:lpstr>
      <vt:lpstr>PC3 shCAV1 cavin transfected proliferation</vt:lpstr>
      <vt:lpstr>Decreased proliferation in PC3 cells</vt:lpstr>
      <vt:lpstr>LNCaP caveolin-1</vt:lpstr>
      <vt:lpstr>GFP trap</vt:lpstr>
      <vt:lpstr>GFP trap – Mass spec (QTOF)</vt:lpstr>
      <vt:lpstr>Transcriptomics</vt:lpstr>
      <vt:lpstr>TMPRSS4 blot</vt:lpstr>
      <vt:lpstr>miRNA seq</vt:lpstr>
      <vt:lpstr>miRNA seq</vt:lpstr>
      <vt:lpstr>Future directions</vt:lpstr>
      <vt:lpstr>PowerPoint Presentation</vt:lpstr>
    </vt:vector>
  </TitlesOfParts>
  <Company>UQ Diamantina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aoliver</dc:creator>
  <cp:lastModifiedBy>Harley Robinson </cp:lastModifiedBy>
  <cp:revision>55</cp:revision>
  <dcterms:created xsi:type="dcterms:W3CDTF">2015-08-11T04:40:14Z</dcterms:created>
  <dcterms:modified xsi:type="dcterms:W3CDTF">2016-02-17T05:45:21Z</dcterms:modified>
</cp:coreProperties>
</file>